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 id="257" r:id="rId3"/>
    <p:sldId id="258" r:id="rId4"/>
    <p:sldId id="259" r:id="rId5"/>
    <p:sldId id="260" r:id="rId6"/>
    <p:sldId id="261" r:id="rId7"/>
    <p:sldId id="263" r:id="rId8"/>
    <p:sldId id="262"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2D223B-6BC2-F299-B372-C930CF11AB4C}" v="13" dt="2026-05-06T14:30:51.119"/>
    <p1510:client id="{E7FD63AB-3655-A148-653B-106061E748E9}" v="3" dt="2026-05-06T14:27:31.3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5" d="100"/>
          <a:sy n="85" d="100"/>
        </p:scale>
        <p:origin x="36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5/6/2026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73391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5/6/2026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4976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5/6/2026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504187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5/6/2026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12504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5/6/2026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16166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5/6/2026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44331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5/6/2026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589949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5/6/2026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99425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5/6/2026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544540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5/6/2026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7969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5/6/2026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132304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5/6/2026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62043579"/>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4.png"/><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340A7190-01C3-EB5F-290B-2565AB617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849375" y="1311217"/>
            <a:ext cx="4175184" cy="2484407"/>
          </a:xfrm>
        </p:spPr>
        <p:txBody>
          <a:bodyPr anchor="b">
            <a:normAutofit/>
          </a:bodyPr>
          <a:lstStyle/>
          <a:p>
            <a:pPr algn="l"/>
            <a:r>
              <a:rPr lang="en-GB"/>
              <a:t>Phonics screening check </a:t>
            </a:r>
          </a:p>
        </p:txBody>
      </p:sp>
      <p:sp>
        <p:nvSpPr>
          <p:cNvPr id="3" name="Subtitle 2"/>
          <p:cNvSpPr>
            <a:spLocks noGrp="1"/>
          </p:cNvSpPr>
          <p:nvPr>
            <p:ph type="subTitle" idx="1"/>
          </p:nvPr>
        </p:nvSpPr>
        <p:spPr>
          <a:xfrm>
            <a:off x="6849374" y="3950901"/>
            <a:ext cx="3640347" cy="1449238"/>
          </a:xfrm>
        </p:spPr>
        <p:txBody>
          <a:bodyPr vert="horz" lIns="91440" tIns="45720" rIns="91440" bIns="45720" rtlCol="0" anchor="t">
            <a:normAutofit/>
          </a:bodyPr>
          <a:lstStyle/>
          <a:p>
            <a:pPr algn="l"/>
            <a:r>
              <a:rPr lang="en-GB"/>
              <a:t>Presentation to parents and carers</a:t>
            </a:r>
          </a:p>
          <a:p>
            <a:pPr algn="l"/>
            <a:r>
              <a:rPr lang="en-GB"/>
              <a:t>May 2026 </a:t>
            </a:r>
          </a:p>
        </p:txBody>
      </p:sp>
      <p:pic>
        <p:nvPicPr>
          <p:cNvPr id="4" name="Picture 3" descr="A screenshot of a cell phone&#10;&#10;AI-generated content may be incorrect.">
            <a:extLst>
              <a:ext uri="{FF2B5EF4-FFF2-40B4-BE49-F238E27FC236}">
                <a16:creationId xmlns:a16="http://schemas.microsoft.com/office/drawing/2014/main" id="{D3A57E25-687D-5339-2449-6190C50D3976}"/>
              </a:ext>
            </a:extLst>
          </p:cNvPr>
          <p:cNvPicPr>
            <a:picLocks noChangeAspect="1"/>
          </p:cNvPicPr>
          <p:nvPr/>
        </p:nvPicPr>
        <p:blipFill>
          <a:blip r:embed="rId4"/>
          <a:srcRect t="18093" b="2517"/>
          <a:stretch>
            <a:fillRect/>
          </a:stretch>
        </p:blipFill>
        <p:spPr>
          <a:xfrm>
            <a:off x="1268083" y="858912"/>
            <a:ext cx="5119032" cy="5120638"/>
          </a:xfrm>
          <a:prstGeom prst="rect">
            <a:avLst/>
          </a:prstGeom>
        </p:spPr>
      </p:pic>
      <p:pic>
        <p:nvPicPr>
          <p:cNvPr id="5" name="Graphic 4">
            <a:extLst>
              <a:ext uri="{FF2B5EF4-FFF2-40B4-BE49-F238E27FC236}">
                <a16:creationId xmlns:a16="http://schemas.microsoft.com/office/drawing/2014/main" id="{00135E92-9D54-483E-6F28-281DED21CBD9}"/>
              </a:ext>
            </a:extLst>
          </p:cNvPr>
          <p:cNvPicPr>
            <a:picLocks noChangeAspect="1"/>
            <a:extLst>
              <a:ext uri="{51228E76-BA90-4043-B771-695A4F85340A}">
                <alf:liveFeedProps xmlns="" xmlns:alf="http://schemas.microsoft.com/office/drawing/2021/livefeed"/>
              </a:ext>
            </a:extLst>
          </p:cNvPicPr>
          <p:nvPr/>
        </p:nvPicPr>
        <p:blipFill>
          <a:blip r:embed="rId5">
            <a:extLst>
              <a:ext uri="{96DAC541-7B7A-43D3-8B79-37D633B846F1}">
                <asvg:svgBlip xmlns:asvg="http://schemas.microsoft.com/office/drawing/2016/SVG/main" r:embed="rId6"/>
              </a:ext>
            </a:extLst>
          </a:blip>
          <a:stretch>
            <a:fillRect/>
          </a:stretch>
        </p:blipFill>
        <p:spPr>
          <a:xfrm flipH="1">
            <a:off x="12088828" y="6670276"/>
            <a:ext cx="186845" cy="168058"/>
          </a:xfrm>
          <a:prstGeom prst="ellipse">
            <a:avLst/>
          </a:prstGeom>
        </p:spPr>
      </p:pic>
      <p:pic>
        <p:nvPicPr>
          <p:cNvPr id="11" name="Audio 10">
            <a:hlinkClick r:id="" action="ppaction://media"/>
            <a:extLst>
              <a:ext uri="{FF2B5EF4-FFF2-40B4-BE49-F238E27FC236}">
                <a16:creationId xmlns:a16="http://schemas.microsoft.com/office/drawing/2014/main" id="{1528C371-A443-4B6E-B1A3-5C6B8C3E1E4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4="http://schemas.microsoft.com/office/powerpoint/2010/main" Requires="p14">
      <p:transition spd="slow" p14:dur="2000" advTm="10759"/>
    </mc:Choice>
    <mc:Fallback>
      <p:transition spd="slow" advTm="107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340A7190-01C3-EB5F-290B-2565AB617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980048-FE89-0CB9-736F-D6899FD3185A}"/>
              </a:ext>
            </a:extLst>
          </p:cNvPr>
          <p:cNvSpPr>
            <a:spLocks noGrp="1"/>
          </p:cNvSpPr>
          <p:nvPr>
            <p:ph type="title"/>
          </p:nvPr>
        </p:nvSpPr>
        <p:spPr>
          <a:xfrm>
            <a:off x="5157287" y="1154335"/>
            <a:ext cx="5945712" cy="4467845"/>
          </a:xfrm>
        </p:spPr>
        <p:txBody>
          <a:bodyPr vert="horz" lIns="91440" tIns="45720" rIns="91440" bIns="45720" rtlCol="0" anchor="b">
            <a:noAutofit/>
          </a:bodyPr>
          <a:lstStyle/>
          <a:p>
            <a:r>
              <a:rPr lang="en-US" sz="1800" b="0" dirty="0">
                <a:latin typeface="Comic Sans MS"/>
              </a:rPr>
              <a:t>In Key Stage 1, the children are assessed at the end of Year 1 using a Government Statutory Assessment Tool known as the Phonics Screening Check. </a:t>
            </a:r>
            <a:br>
              <a:rPr lang="en-US" sz="1800" b="0" dirty="0">
                <a:latin typeface="Comic Sans MS"/>
              </a:rPr>
            </a:br>
            <a:br>
              <a:rPr lang="en-US" sz="1800" b="0" dirty="0">
                <a:latin typeface="Comic Sans MS"/>
              </a:rPr>
            </a:br>
            <a:r>
              <a:rPr lang="en-US" sz="1800" b="0" dirty="0">
                <a:latin typeface="Comic Sans MS"/>
              </a:rPr>
              <a:t>This screening check confirms whether your child has learned phonic decoding to an appropriate standard and will identify sounds needing further consolidation in Year 2. </a:t>
            </a:r>
            <a:br>
              <a:rPr lang="en-US" sz="1800" b="0" dirty="0">
                <a:latin typeface="Comic Sans MS"/>
              </a:rPr>
            </a:br>
            <a:r>
              <a:rPr lang="en-US" sz="1800" b="0" dirty="0">
                <a:latin typeface="Comic Sans MS"/>
              </a:rPr>
              <a:t> </a:t>
            </a:r>
            <a:br>
              <a:rPr lang="en-US" sz="1800" b="0" dirty="0">
                <a:latin typeface="Comic Sans MS"/>
              </a:rPr>
            </a:br>
            <a:r>
              <a:rPr lang="en-US" sz="1800" b="0" dirty="0">
                <a:latin typeface="Comic Sans MS"/>
              </a:rPr>
              <a:t>The children will complete the check individually with </a:t>
            </a:r>
            <a:r>
              <a:rPr lang="en-US" sz="1800" b="0" dirty="0" err="1">
                <a:latin typeface="Comic Sans MS"/>
              </a:rPr>
              <a:t>Mrs</a:t>
            </a:r>
            <a:r>
              <a:rPr lang="en-US" sz="1800" b="0" dirty="0">
                <a:latin typeface="Comic Sans MS"/>
              </a:rPr>
              <a:t> Barker, our Phonics leader, who knows the children very well.  </a:t>
            </a:r>
            <a:br>
              <a:rPr lang="en-US" sz="1800" b="0" dirty="0">
                <a:latin typeface="Comic Sans MS"/>
              </a:rPr>
            </a:br>
            <a:r>
              <a:rPr lang="en-US" sz="1800" b="0" dirty="0">
                <a:latin typeface="Comic Sans MS"/>
              </a:rPr>
              <a:t>The children have already completed checks with </a:t>
            </a:r>
            <a:r>
              <a:rPr lang="en-US" sz="1800" b="0" dirty="0" err="1">
                <a:latin typeface="Comic Sans MS"/>
              </a:rPr>
              <a:t>Mrs</a:t>
            </a:r>
            <a:r>
              <a:rPr lang="en-US" sz="1800" b="0" dirty="0">
                <a:latin typeface="Comic Sans MS"/>
              </a:rPr>
              <a:t> Barker earlier in the year so this is a very familiar process for the children. </a:t>
            </a:r>
          </a:p>
        </p:txBody>
      </p:sp>
      <p:pic>
        <p:nvPicPr>
          <p:cNvPr id="8" name="Content Placeholder 7" descr="A group of cartoon characters&#10;&#10;AI-generated content may be incorrect.">
            <a:extLst>
              <a:ext uri="{FF2B5EF4-FFF2-40B4-BE49-F238E27FC236}">
                <a16:creationId xmlns:a16="http://schemas.microsoft.com/office/drawing/2014/main" id="{9926F31D-0559-7D0B-B0B8-3FDDD15B450D}"/>
              </a:ext>
            </a:extLst>
          </p:cNvPr>
          <p:cNvPicPr>
            <a:picLocks noGrp="1" noChangeAspect="1"/>
          </p:cNvPicPr>
          <p:nvPr>
            <p:ph idx="1"/>
          </p:nvPr>
        </p:nvPicPr>
        <p:blipFill>
          <a:blip r:embed="rId4"/>
          <a:stretch>
            <a:fillRect/>
          </a:stretch>
        </p:blipFill>
        <p:spPr>
          <a:xfrm>
            <a:off x="11111703" y="6141854"/>
            <a:ext cx="110554" cy="167506"/>
          </a:xfrm>
          <a:prstGeom prst="rect">
            <a:avLst/>
          </a:prstGeom>
        </p:spPr>
      </p:pic>
      <p:pic>
        <p:nvPicPr>
          <p:cNvPr id="10" name="Picture 9" descr="A group of cartoon characters&#10;&#10;AI-generated content may be incorrect.">
            <a:extLst>
              <a:ext uri="{FF2B5EF4-FFF2-40B4-BE49-F238E27FC236}">
                <a16:creationId xmlns:a16="http://schemas.microsoft.com/office/drawing/2014/main" id="{4879134A-669D-C048-E4E5-1395240E786C}"/>
              </a:ext>
            </a:extLst>
          </p:cNvPr>
          <p:cNvPicPr>
            <a:picLocks noChangeAspect="1"/>
          </p:cNvPicPr>
          <p:nvPr/>
        </p:nvPicPr>
        <p:blipFill>
          <a:blip r:embed="rId4"/>
          <a:stretch>
            <a:fillRect/>
          </a:stretch>
        </p:blipFill>
        <p:spPr>
          <a:xfrm>
            <a:off x="1576948" y="809625"/>
            <a:ext cx="3457575" cy="5238750"/>
          </a:xfrm>
          <a:prstGeom prst="rect">
            <a:avLst/>
          </a:prstGeom>
        </p:spPr>
      </p:pic>
      <p:pic>
        <p:nvPicPr>
          <p:cNvPr id="11" name="Audio 10">
            <a:hlinkClick r:id="" action="ppaction://media"/>
            <a:extLst>
              <a:ext uri="{FF2B5EF4-FFF2-40B4-BE49-F238E27FC236}">
                <a16:creationId xmlns:a16="http://schemas.microsoft.com/office/drawing/2014/main" id="{0CEDA4CE-67D8-4E6E-99AE-84E76AA6A6D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398308367"/>
      </p:ext>
    </p:extLst>
  </p:cSld>
  <p:clrMapOvr>
    <a:masterClrMapping/>
  </p:clrMapOvr>
  <mc:AlternateContent xmlns:mc="http://schemas.openxmlformats.org/markup-compatibility/2006">
    <mc:Choice xmlns:p14="http://schemas.microsoft.com/office/powerpoint/2010/main" Requires="p14">
      <p:transition spd="slow" p14:dur="2000" advTm="38966"/>
    </mc:Choice>
    <mc:Fallback>
      <p:transition spd="slow" advTm="389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3A590-863F-6067-03C3-804045C56008}"/>
              </a:ext>
            </a:extLst>
          </p:cNvPr>
          <p:cNvSpPr>
            <a:spLocks noGrp="1"/>
          </p:cNvSpPr>
          <p:nvPr>
            <p:ph type="title"/>
          </p:nvPr>
        </p:nvSpPr>
        <p:spPr/>
        <p:txBody>
          <a:bodyPr/>
          <a:lstStyle/>
          <a:p>
            <a:r>
              <a:rPr lang="en-GB" sz="3200" b="0" dirty="0">
                <a:latin typeface="Comic Sans MS"/>
              </a:rPr>
              <a:t>The children are asked to read a mixture of real and </a:t>
            </a:r>
            <a:r>
              <a:rPr lang="en-GB" sz="3200" b="0">
                <a:latin typeface="Comic Sans MS"/>
              </a:rPr>
              <a:t>alien nonsense words. </a:t>
            </a:r>
            <a:endParaRPr lang="en-US">
              <a:latin typeface="Comic Sans MS"/>
            </a:endParaRPr>
          </a:p>
        </p:txBody>
      </p:sp>
      <p:pic>
        <p:nvPicPr>
          <p:cNvPr id="4" name="Content Placeholder 3" descr="A screenshot of a game&#10;&#10;AI-generated content may be incorrect.">
            <a:extLst>
              <a:ext uri="{FF2B5EF4-FFF2-40B4-BE49-F238E27FC236}">
                <a16:creationId xmlns:a16="http://schemas.microsoft.com/office/drawing/2014/main" id="{3B55DA69-01DD-A71F-443E-31D712EB017D}"/>
              </a:ext>
            </a:extLst>
          </p:cNvPr>
          <p:cNvPicPr>
            <a:picLocks noGrp="1" noChangeAspect="1"/>
          </p:cNvPicPr>
          <p:nvPr>
            <p:ph idx="1"/>
          </p:nvPr>
        </p:nvPicPr>
        <p:blipFill>
          <a:blip r:embed="rId4"/>
          <a:stretch>
            <a:fillRect/>
          </a:stretch>
        </p:blipFill>
        <p:spPr>
          <a:xfrm>
            <a:off x="3462936" y="1834614"/>
            <a:ext cx="5495794" cy="3959007"/>
          </a:xfrm>
          <a:prstGeom prst="rect">
            <a:avLst/>
          </a:prstGeom>
        </p:spPr>
      </p:pic>
      <p:pic>
        <p:nvPicPr>
          <p:cNvPr id="9" name="Audio 8">
            <a:hlinkClick r:id="" action="ppaction://media"/>
            <a:extLst>
              <a:ext uri="{FF2B5EF4-FFF2-40B4-BE49-F238E27FC236}">
                <a16:creationId xmlns:a16="http://schemas.microsoft.com/office/drawing/2014/main" id="{44EF0670-3896-4916-87AE-311E8732839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1103016228"/>
      </p:ext>
    </p:extLst>
  </p:cSld>
  <p:clrMapOvr>
    <a:masterClrMapping/>
  </p:clrMapOvr>
  <mc:AlternateContent xmlns:mc="http://schemas.openxmlformats.org/markup-compatibility/2006">
    <mc:Choice xmlns:p14="http://schemas.microsoft.com/office/powerpoint/2010/main" Requires="p14">
      <p:transition spd="slow" p14:dur="2000" advTm="17800"/>
    </mc:Choice>
    <mc:Fallback>
      <p:transition spd="slow" advTm="178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B0869A-0BE5-B3E9-F73D-2F3691E4D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988B35F-88A2-D3E5-82C3-D5928F35BF21}"/>
              </a:ext>
            </a:extLst>
          </p:cNvPr>
          <p:cNvSpPr>
            <a:spLocks noGrp="1"/>
          </p:cNvSpPr>
          <p:nvPr>
            <p:ph idx="1"/>
          </p:nvPr>
        </p:nvSpPr>
        <p:spPr>
          <a:xfrm>
            <a:off x="612648" y="1477593"/>
            <a:ext cx="4715498" cy="2417894"/>
          </a:xfrm>
        </p:spPr>
        <p:txBody>
          <a:bodyPr vert="horz" lIns="91440" tIns="45720" rIns="91440" bIns="45720" rtlCol="0" anchor="t">
            <a:normAutofit/>
          </a:bodyPr>
          <a:lstStyle/>
          <a:p>
            <a:pPr marL="0" indent="0">
              <a:buNone/>
            </a:pPr>
            <a:r>
              <a:rPr lang="en-GB" sz="1800" dirty="0">
                <a:highlight>
                  <a:srgbClr val="FFFFFF"/>
                </a:highlight>
                <a:latin typeface="Comic Sans MS"/>
                <a:ea typeface="Open Sans"/>
                <a:cs typeface="Open Sans"/>
              </a:rPr>
              <a:t>The ‘alien’ words are always presented with a picture of an alien, so that the children know that they are </a:t>
            </a:r>
            <a:r>
              <a:rPr lang="en-GB" sz="1800" u="sng" dirty="0">
                <a:highlight>
                  <a:srgbClr val="FFFFFF"/>
                </a:highlight>
                <a:latin typeface="Comic Sans MS"/>
                <a:ea typeface="Open Sans"/>
                <a:cs typeface="Open Sans"/>
              </a:rPr>
              <a:t>not</a:t>
            </a:r>
            <a:r>
              <a:rPr lang="en-GB" sz="1800" dirty="0">
                <a:highlight>
                  <a:srgbClr val="FFFFFF"/>
                </a:highlight>
                <a:latin typeface="Comic Sans MS"/>
                <a:ea typeface="Open Sans"/>
                <a:cs typeface="Open Sans"/>
              </a:rPr>
              <a:t> real words that they might recognise. They are very familiar with this concept and we practise regularly as a class together. </a:t>
            </a:r>
            <a:endParaRPr lang="en-US"/>
          </a:p>
          <a:p>
            <a:endParaRPr lang="en-GB" sz="1800">
              <a:highlight>
                <a:srgbClr val="FFFFFF"/>
              </a:highlight>
              <a:latin typeface="Comic Sans MS"/>
              <a:ea typeface="Open Sans"/>
              <a:cs typeface="Open Sans"/>
            </a:endParaRPr>
          </a:p>
        </p:txBody>
      </p:sp>
      <p:pic>
        <p:nvPicPr>
          <p:cNvPr id="4" name="Picture 3" descr="A screenshot of a game&#10;&#10;AI-generated content may be incorrect.">
            <a:extLst>
              <a:ext uri="{FF2B5EF4-FFF2-40B4-BE49-F238E27FC236}">
                <a16:creationId xmlns:a16="http://schemas.microsoft.com/office/drawing/2014/main" id="{2000FE49-7836-4B7F-B4D3-37D9F22CBB27}"/>
              </a:ext>
            </a:extLst>
          </p:cNvPr>
          <p:cNvPicPr>
            <a:picLocks noChangeAspect="1"/>
          </p:cNvPicPr>
          <p:nvPr/>
        </p:nvPicPr>
        <p:blipFill>
          <a:blip r:embed="rId4"/>
          <a:stretch>
            <a:fillRect/>
          </a:stretch>
        </p:blipFill>
        <p:spPr>
          <a:xfrm>
            <a:off x="5691261" y="1327399"/>
            <a:ext cx="5837780" cy="4203201"/>
          </a:xfrm>
          <a:prstGeom prst="rect">
            <a:avLst/>
          </a:prstGeom>
        </p:spPr>
      </p:pic>
      <p:pic>
        <p:nvPicPr>
          <p:cNvPr id="6" name="Audio 5">
            <a:hlinkClick r:id="" action="ppaction://media"/>
            <a:extLst>
              <a:ext uri="{FF2B5EF4-FFF2-40B4-BE49-F238E27FC236}">
                <a16:creationId xmlns:a16="http://schemas.microsoft.com/office/drawing/2014/main" id="{BF9A39A7-8071-412A-B753-3ED338ED198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3226003992"/>
      </p:ext>
    </p:extLst>
  </p:cSld>
  <p:clrMapOvr>
    <a:masterClrMapping/>
  </p:clrMapOvr>
  <mc:AlternateContent xmlns:mc="http://schemas.openxmlformats.org/markup-compatibility/2006">
    <mc:Choice xmlns:p14="http://schemas.microsoft.com/office/powerpoint/2010/main" Requires="p14">
      <p:transition spd="slow" p14:dur="2000" advTm="17263"/>
    </mc:Choice>
    <mc:Fallback>
      <p:transition spd="slow" advTm="172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cell phone&#10;&#10;AI-generated content may be incorrect.">
            <a:extLst>
              <a:ext uri="{FF2B5EF4-FFF2-40B4-BE49-F238E27FC236}">
                <a16:creationId xmlns:a16="http://schemas.microsoft.com/office/drawing/2014/main" id="{8B701161-8C9C-6097-D594-99714E42C4AD}"/>
              </a:ext>
            </a:extLst>
          </p:cNvPr>
          <p:cNvPicPr>
            <a:picLocks noChangeAspect="1"/>
          </p:cNvPicPr>
          <p:nvPr/>
        </p:nvPicPr>
        <p:blipFill>
          <a:blip r:embed="rId4"/>
          <a:stretch>
            <a:fillRect/>
          </a:stretch>
        </p:blipFill>
        <p:spPr>
          <a:xfrm>
            <a:off x="612648" y="493844"/>
            <a:ext cx="4681506" cy="5898697"/>
          </a:xfrm>
          <a:prstGeom prst="rect">
            <a:avLst/>
          </a:prstGeom>
        </p:spPr>
      </p:pic>
      <p:sp>
        <p:nvSpPr>
          <p:cNvPr id="3" name="Content Placeholder 2">
            <a:extLst>
              <a:ext uri="{FF2B5EF4-FFF2-40B4-BE49-F238E27FC236}">
                <a16:creationId xmlns:a16="http://schemas.microsoft.com/office/drawing/2014/main" id="{AB12D134-3529-823F-3C92-DADF090A5ECD}"/>
              </a:ext>
            </a:extLst>
          </p:cNvPr>
          <p:cNvSpPr>
            <a:spLocks noGrp="1"/>
          </p:cNvSpPr>
          <p:nvPr>
            <p:ph idx="1"/>
          </p:nvPr>
        </p:nvSpPr>
        <p:spPr>
          <a:xfrm>
            <a:off x="5783538" y="487143"/>
            <a:ext cx="5701166" cy="4903335"/>
          </a:xfrm>
        </p:spPr>
        <p:txBody>
          <a:bodyPr vert="horz" lIns="91440" tIns="45720" rIns="91440" bIns="45720" rtlCol="0" anchor="t">
            <a:noAutofit/>
          </a:bodyPr>
          <a:lstStyle/>
          <a:p>
            <a:pPr marL="0" indent="0">
              <a:lnSpc>
                <a:spcPct val="110000"/>
              </a:lnSpc>
              <a:buNone/>
            </a:pPr>
            <a:endParaRPr lang="en-GB" dirty="0">
              <a:highlight>
                <a:srgbClr val="FFFFFF"/>
              </a:highlight>
              <a:latin typeface="Comic Sans MS"/>
            </a:endParaRPr>
          </a:p>
          <a:p>
            <a:pPr>
              <a:lnSpc>
                <a:spcPct val="110000"/>
              </a:lnSpc>
            </a:pPr>
            <a:r>
              <a:rPr lang="en-GB" dirty="0">
                <a:highlight>
                  <a:srgbClr val="FFFFFF"/>
                </a:highlight>
                <a:latin typeface="Comic Sans MS"/>
                <a:ea typeface="Open Sans"/>
                <a:cs typeface="Open Sans"/>
              </a:rPr>
              <a:t>Each child is taken through the screening check with Mrs Barker on a one to one basis. This will be in a quiet area and there is not a time limit.</a:t>
            </a:r>
            <a:endParaRPr lang="en-GB" dirty="0">
              <a:latin typeface="Comic Sans MS"/>
            </a:endParaRPr>
          </a:p>
          <a:p>
            <a:pPr marL="0" indent="0">
              <a:lnSpc>
                <a:spcPct val="110000"/>
              </a:lnSpc>
              <a:buNone/>
            </a:pPr>
            <a:endParaRPr lang="en-GB" dirty="0">
              <a:highlight>
                <a:srgbClr val="FFFFFF"/>
              </a:highlight>
              <a:latin typeface="Comic Sans MS"/>
            </a:endParaRPr>
          </a:p>
          <a:p>
            <a:pPr>
              <a:lnSpc>
                <a:spcPct val="110000"/>
              </a:lnSpc>
            </a:pPr>
            <a:r>
              <a:rPr lang="en-GB">
                <a:highlight>
                  <a:srgbClr val="FFFFFF"/>
                </a:highlight>
                <a:latin typeface="Comic Sans MS"/>
                <a:ea typeface="Open Sans"/>
                <a:cs typeface="Open Sans"/>
              </a:rPr>
              <a:t>The results of the check will be issued before the end of the school year.</a:t>
            </a:r>
            <a:endParaRPr lang="en-GB" dirty="0">
              <a:latin typeface="Comic Sans MS"/>
            </a:endParaRPr>
          </a:p>
          <a:p>
            <a:pPr>
              <a:lnSpc>
                <a:spcPct val="110000"/>
              </a:lnSpc>
            </a:pPr>
            <a:endParaRPr lang="en-GB" dirty="0">
              <a:highlight>
                <a:srgbClr val="FFFFFF"/>
              </a:highlight>
              <a:latin typeface="Comic Sans MS"/>
              <a:ea typeface="Open Sans"/>
              <a:cs typeface="Open Sans"/>
            </a:endParaRPr>
          </a:p>
          <a:p>
            <a:pPr>
              <a:lnSpc>
                <a:spcPct val="110000"/>
              </a:lnSpc>
            </a:pPr>
            <a:r>
              <a:rPr lang="en-GB" dirty="0">
                <a:highlight>
                  <a:srgbClr val="FFFFFF"/>
                </a:highlight>
                <a:latin typeface="Comic Sans MS"/>
                <a:ea typeface="Open Sans"/>
                <a:cs typeface="Open Sans"/>
              </a:rPr>
              <a:t>The standard threshold pass mark for previous phonics screening checks has been 32/40.  The threshold is always released shortly after the phonics screening check has taken place.</a:t>
            </a:r>
            <a:endParaRPr lang="en-GB" dirty="0">
              <a:latin typeface="Comic Sans MS"/>
            </a:endParaRPr>
          </a:p>
          <a:p>
            <a:pPr>
              <a:lnSpc>
                <a:spcPct val="110000"/>
              </a:lnSpc>
            </a:pPr>
            <a:endParaRPr lang="en-GB" dirty="0">
              <a:latin typeface="Comic Sans MS"/>
            </a:endParaRPr>
          </a:p>
        </p:txBody>
      </p:sp>
      <p:pic>
        <p:nvPicPr>
          <p:cNvPr id="7" name="Audio 6">
            <a:hlinkClick r:id="" action="ppaction://media"/>
            <a:extLst>
              <a:ext uri="{FF2B5EF4-FFF2-40B4-BE49-F238E27FC236}">
                <a16:creationId xmlns:a16="http://schemas.microsoft.com/office/drawing/2014/main" id="{615B6A0C-A8C9-42B4-B0B6-38510B2BF61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1577971392"/>
      </p:ext>
    </p:extLst>
  </p:cSld>
  <p:clrMapOvr>
    <a:masterClrMapping/>
  </p:clrMapOvr>
  <mc:AlternateContent xmlns:mc="http://schemas.openxmlformats.org/markup-compatibility/2006">
    <mc:Choice xmlns:p14="http://schemas.microsoft.com/office/powerpoint/2010/main" Requires="p14">
      <p:transition spd="slow" p14:dur="2000" advTm="30208"/>
    </mc:Choice>
    <mc:Fallback>
      <p:transition spd="slow" advTm="302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207B083-EAC0-A5BB-C369-C9589EC7F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creenshot of a game&#10;&#10;AI-generated content may be incorrect.">
            <a:extLst>
              <a:ext uri="{FF2B5EF4-FFF2-40B4-BE49-F238E27FC236}">
                <a16:creationId xmlns:a16="http://schemas.microsoft.com/office/drawing/2014/main" id="{B8BA4B1B-8570-F46B-05D2-A541752789BC}"/>
              </a:ext>
            </a:extLst>
          </p:cNvPr>
          <p:cNvPicPr>
            <a:picLocks noChangeAspect="1"/>
          </p:cNvPicPr>
          <p:nvPr/>
        </p:nvPicPr>
        <p:blipFill>
          <a:blip r:embed="rId4"/>
          <a:stretch>
            <a:fillRect/>
          </a:stretch>
        </p:blipFill>
        <p:spPr>
          <a:xfrm>
            <a:off x="614678" y="1282617"/>
            <a:ext cx="5173647" cy="4883682"/>
          </a:xfrm>
          <a:prstGeom prst="rect">
            <a:avLst/>
          </a:prstGeom>
        </p:spPr>
      </p:pic>
      <p:sp>
        <p:nvSpPr>
          <p:cNvPr id="3" name="Content Placeholder 2">
            <a:extLst>
              <a:ext uri="{FF2B5EF4-FFF2-40B4-BE49-F238E27FC236}">
                <a16:creationId xmlns:a16="http://schemas.microsoft.com/office/drawing/2014/main" id="{70EBDD58-ACAD-B25A-8F96-8FE11863D99B}"/>
              </a:ext>
            </a:extLst>
          </p:cNvPr>
          <p:cNvSpPr>
            <a:spLocks noGrp="1"/>
          </p:cNvSpPr>
          <p:nvPr>
            <p:ph idx="1"/>
          </p:nvPr>
        </p:nvSpPr>
        <p:spPr>
          <a:xfrm>
            <a:off x="6096000" y="969465"/>
            <a:ext cx="5385816" cy="5289750"/>
          </a:xfrm>
        </p:spPr>
        <p:txBody>
          <a:bodyPr vert="horz" lIns="91440" tIns="45720" rIns="91440" bIns="45720" rtlCol="0" anchor="t">
            <a:normAutofit/>
          </a:bodyPr>
          <a:lstStyle/>
          <a:p>
            <a:pPr marL="0" indent="0">
              <a:lnSpc>
                <a:spcPct val="110000"/>
              </a:lnSpc>
              <a:buNone/>
            </a:pPr>
            <a:endParaRPr lang="en-GB" sz="1400">
              <a:highlight>
                <a:srgbClr val="FFFFFF"/>
              </a:highlight>
              <a:latin typeface="Comic Sans MS"/>
            </a:endParaRPr>
          </a:p>
          <a:p>
            <a:pPr>
              <a:lnSpc>
                <a:spcPct val="110000"/>
              </a:lnSpc>
            </a:pPr>
            <a:r>
              <a:rPr lang="en-GB" sz="1400">
                <a:highlight>
                  <a:srgbClr val="FFFFFF"/>
                </a:highlight>
                <a:latin typeface="Comic Sans MS"/>
              </a:rPr>
              <a:t>Any child that does not reach the standard threshold will sit the next screening check when they are in year 2, with the following year’s cohort of year 1s.</a:t>
            </a:r>
            <a:endParaRPr lang="en-GB" sz="1400">
              <a:latin typeface="Comic Sans MS"/>
            </a:endParaRPr>
          </a:p>
          <a:p>
            <a:pPr marL="0" indent="0">
              <a:lnSpc>
                <a:spcPct val="110000"/>
              </a:lnSpc>
              <a:buNone/>
            </a:pPr>
            <a:endParaRPr lang="en-GB" sz="1400">
              <a:highlight>
                <a:srgbClr val="FFFFFF"/>
              </a:highlight>
              <a:latin typeface="Comic Sans MS"/>
            </a:endParaRPr>
          </a:p>
          <a:p>
            <a:pPr>
              <a:lnSpc>
                <a:spcPct val="110000"/>
              </a:lnSpc>
            </a:pPr>
            <a:r>
              <a:rPr lang="en-GB" sz="1400">
                <a:highlight>
                  <a:srgbClr val="FFFFFF"/>
                </a:highlight>
                <a:latin typeface="Comic Sans MS"/>
              </a:rPr>
              <a:t>The government requires that the check must be taken during a specific week in June.</a:t>
            </a:r>
            <a:endParaRPr lang="en-GB" sz="1400">
              <a:latin typeface="Comic Sans MS"/>
            </a:endParaRPr>
          </a:p>
          <a:p>
            <a:pPr>
              <a:lnSpc>
                <a:spcPct val="110000"/>
              </a:lnSpc>
            </a:pPr>
            <a:r>
              <a:rPr lang="en-GB" sz="1400">
                <a:highlight>
                  <a:srgbClr val="FFFFFF"/>
                </a:highlight>
                <a:latin typeface="Comic Sans MS"/>
              </a:rPr>
              <a:t>In 2026, the check will take place during the week beginning 8th June. </a:t>
            </a:r>
            <a:endParaRPr lang="en-GB" sz="1400">
              <a:latin typeface="Comic Sans MS"/>
            </a:endParaRPr>
          </a:p>
          <a:p>
            <a:pPr>
              <a:lnSpc>
                <a:spcPct val="110000"/>
              </a:lnSpc>
            </a:pPr>
            <a:r>
              <a:rPr lang="en-GB" sz="1400" dirty="0">
                <a:highlight>
                  <a:srgbClr val="FFFFFF"/>
                </a:highlight>
                <a:latin typeface="Comic Sans MS"/>
              </a:rPr>
              <a:t>A pupil may only take the check the following week if they were absent during check week. If a pupil doesn’t take the check during this period and returns to school after the two week window, they must be recorded as absent.</a:t>
            </a:r>
            <a:endParaRPr lang="en-GB" sz="1400" dirty="0">
              <a:latin typeface="Comic Sans MS"/>
            </a:endParaRPr>
          </a:p>
          <a:p>
            <a:pPr>
              <a:lnSpc>
                <a:spcPct val="110000"/>
              </a:lnSpc>
            </a:pPr>
            <a:endParaRPr lang="en-GB" sz="1400">
              <a:highlight>
                <a:srgbClr val="FFFFFF"/>
              </a:highlight>
              <a:latin typeface="Comic Sans MS"/>
            </a:endParaRPr>
          </a:p>
          <a:p>
            <a:pPr>
              <a:lnSpc>
                <a:spcPct val="110000"/>
              </a:lnSpc>
            </a:pPr>
            <a:endParaRPr lang="en-GB" sz="1400"/>
          </a:p>
          <a:p>
            <a:pPr>
              <a:lnSpc>
                <a:spcPct val="110000"/>
              </a:lnSpc>
            </a:pPr>
            <a:endParaRPr lang="en-GB" sz="1400"/>
          </a:p>
        </p:txBody>
      </p:sp>
      <p:pic>
        <p:nvPicPr>
          <p:cNvPr id="8" name="Audio 7">
            <a:hlinkClick r:id="" action="ppaction://media"/>
            <a:extLst>
              <a:ext uri="{FF2B5EF4-FFF2-40B4-BE49-F238E27FC236}">
                <a16:creationId xmlns:a16="http://schemas.microsoft.com/office/drawing/2014/main" id="{4D0AEB4F-CA0E-4F85-852A-359C28A1F82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224918873"/>
      </p:ext>
    </p:extLst>
  </p:cSld>
  <p:clrMapOvr>
    <a:masterClrMapping/>
  </p:clrMapOvr>
  <mc:AlternateContent xmlns:mc="http://schemas.openxmlformats.org/markup-compatibility/2006">
    <mc:Choice xmlns:p14="http://schemas.microsoft.com/office/powerpoint/2010/main" Requires="p14">
      <p:transition spd="slow" p14:dur="2000" advTm="36384"/>
    </mc:Choice>
    <mc:Fallback>
      <p:transition spd="slow" advTm="363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0B98925-0550-1AFB-C1DC-02792400FB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10" name="Content Placeholder 9" descr="A group of children standing in a group&#10;&#10;AI-generated content may be incorrect.">
            <a:extLst>
              <a:ext uri="{FF2B5EF4-FFF2-40B4-BE49-F238E27FC236}">
                <a16:creationId xmlns:a16="http://schemas.microsoft.com/office/drawing/2014/main" id="{A759890F-D1AC-5C5F-BE7A-79FE30EC5A67}"/>
              </a:ext>
            </a:extLst>
          </p:cNvPr>
          <p:cNvPicPr>
            <a:picLocks noGrp="1" noChangeAspect="1"/>
          </p:cNvPicPr>
          <p:nvPr>
            <p:ph idx="1"/>
          </p:nvPr>
        </p:nvPicPr>
        <p:blipFill>
          <a:blip r:embed="rId4"/>
          <a:srcRect l="9091" b="9091"/>
          <a:stretch>
            <a:fillRect/>
          </a:stretch>
        </p:blipFill>
        <p:spPr>
          <a:xfrm>
            <a:off x="20" y="10"/>
            <a:ext cx="12191979" cy="6857990"/>
          </a:xfrm>
          <a:prstGeom prst="rect">
            <a:avLst/>
          </a:prstGeom>
        </p:spPr>
      </p:pic>
      <p:sp>
        <p:nvSpPr>
          <p:cNvPr id="17" name="Rectangle 16">
            <a:extLst>
              <a:ext uri="{FF2B5EF4-FFF2-40B4-BE49-F238E27FC236}">
                <a16:creationId xmlns:a16="http://schemas.microsoft.com/office/drawing/2014/main" id="{0CCA9273-E74E-A306-1F74-BEF9EDA30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12192000" cy="2462170"/>
          </a:xfrm>
          <a:prstGeom prst="rect">
            <a:avLst/>
          </a:prstGeom>
          <a:gradFill>
            <a:gsLst>
              <a:gs pos="0">
                <a:schemeClr val="bg1">
                  <a:alpha val="0"/>
                </a:schemeClr>
              </a:gs>
              <a:gs pos="60000">
                <a:schemeClr val="bg1">
                  <a:alpha val="30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9C8F9137-7ABA-8818-615A-FEB0A7D7F0C6}"/>
              </a:ext>
            </a:extLst>
          </p:cNvPr>
          <p:cNvSpPr>
            <a:spLocks noGrp="1"/>
          </p:cNvSpPr>
          <p:nvPr>
            <p:ph type="title"/>
          </p:nvPr>
        </p:nvSpPr>
        <p:spPr>
          <a:xfrm>
            <a:off x="320039" y="255830"/>
            <a:ext cx="8138160" cy="1061981"/>
          </a:xfrm>
        </p:spPr>
        <p:txBody>
          <a:bodyPr vert="horz" lIns="91440" tIns="45720" rIns="91440" bIns="45720" rtlCol="0" anchor="t">
            <a:normAutofit/>
          </a:bodyPr>
          <a:lstStyle/>
          <a:p>
            <a:r>
              <a:rPr lang="en-US" sz="2400"/>
              <a:t>We make sure that all children are happy and settled and that they have a very positive experience. </a:t>
            </a:r>
          </a:p>
        </p:txBody>
      </p:sp>
      <p:pic>
        <p:nvPicPr>
          <p:cNvPr id="5" name="Audio 4">
            <a:hlinkClick r:id="" action="ppaction://media"/>
            <a:extLst>
              <a:ext uri="{FF2B5EF4-FFF2-40B4-BE49-F238E27FC236}">
                <a16:creationId xmlns:a16="http://schemas.microsoft.com/office/drawing/2014/main" id="{8582D762-D2B6-4159-842E-0549D09D11A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63036765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30781"/>
    </mc:Choice>
    <mc:Fallback>
      <p:transition spd="slow" advTm="30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7A875D55-4A80-43E9-38F6-27E366493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Hand reaching out to sun">
            <a:extLst>
              <a:ext uri="{FF2B5EF4-FFF2-40B4-BE49-F238E27FC236}">
                <a16:creationId xmlns:a16="http://schemas.microsoft.com/office/drawing/2014/main" id="{8087B5F0-0831-205A-C8AF-8BC3D9C114CA}"/>
              </a:ext>
            </a:extLst>
          </p:cNvPr>
          <p:cNvPicPr>
            <a:picLocks noChangeAspect="1"/>
          </p:cNvPicPr>
          <p:nvPr/>
        </p:nvPicPr>
        <p:blipFill>
          <a:blip r:embed="rId4">
            <a:alphaModFix amt="60000"/>
          </a:blip>
          <a:srcRect b="16045"/>
          <a:stretch>
            <a:fillRect/>
          </a:stretch>
        </p:blipFill>
        <p:spPr>
          <a:xfrm>
            <a:off x="1" y="1"/>
            <a:ext cx="12192000" cy="6857999"/>
          </a:xfrm>
          <a:prstGeom prst="rect">
            <a:avLst/>
          </a:prstGeom>
        </p:spPr>
      </p:pic>
      <p:sp>
        <p:nvSpPr>
          <p:cNvPr id="2" name="Title 1">
            <a:extLst>
              <a:ext uri="{FF2B5EF4-FFF2-40B4-BE49-F238E27FC236}">
                <a16:creationId xmlns:a16="http://schemas.microsoft.com/office/drawing/2014/main" id="{25AF3A5E-8D0C-DD5E-1B05-50EA76233A6F}"/>
              </a:ext>
            </a:extLst>
          </p:cNvPr>
          <p:cNvSpPr>
            <a:spLocks noGrp="1"/>
          </p:cNvSpPr>
          <p:nvPr>
            <p:ph type="title"/>
          </p:nvPr>
        </p:nvSpPr>
        <p:spPr>
          <a:xfrm>
            <a:off x="2301923" y="1482602"/>
            <a:ext cx="7588155" cy="2236264"/>
          </a:xfrm>
        </p:spPr>
        <p:txBody>
          <a:bodyPr vert="horz" lIns="91440" tIns="45720" rIns="91440" bIns="45720" rtlCol="0" anchor="b">
            <a:normAutofit/>
          </a:bodyPr>
          <a:lstStyle/>
          <a:p>
            <a:pPr algn="ctr"/>
            <a:r>
              <a:rPr lang="en-US" sz="5000">
                <a:solidFill>
                  <a:srgbClr val="FFFFFF"/>
                </a:solidFill>
              </a:rPr>
              <a:t>Thank you for your support. </a:t>
            </a:r>
            <a:br>
              <a:rPr lang="en-US" sz="5000">
                <a:solidFill>
                  <a:srgbClr val="FFFFFF"/>
                </a:solidFill>
              </a:rPr>
            </a:br>
            <a:r>
              <a:rPr lang="en-US" sz="5000">
                <a:solidFill>
                  <a:srgbClr val="FFFFFF"/>
                </a:solidFill>
              </a:rPr>
              <a:t> </a:t>
            </a:r>
          </a:p>
        </p:txBody>
      </p:sp>
      <p:pic>
        <p:nvPicPr>
          <p:cNvPr id="5" name="Audio 4">
            <a:hlinkClick r:id="" action="ppaction://media"/>
            <a:extLst>
              <a:ext uri="{FF2B5EF4-FFF2-40B4-BE49-F238E27FC236}">
                <a16:creationId xmlns:a16="http://schemas.microsoft.com/office/drawing/2014/main" id="{D4E8EFA5-AEA7-4ABD-8F24-396FE6674CF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162026771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27246"/>
    </mc:Choice>
    <mc:Fallback>
      <p:transition spd="slow" advTm="272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emplate>office theme</Template>
  <TotalTime>35</TotalTime>
  <Words>390</Words>
  <Application>Microsoft Office PowerPoint</Application>
  <PresentationFormat>Widescreen</PresentationFormat>
  <Paragraphs>21</Paragraphs>
  <Slides>8</Slides>
  <Notes>0</Notes>
  <HiddenSlides>0</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Comic Sans MS</vt:lpstr>
      <vt:lpstr>Neue Haas Grotesk Text Pro</vt:lpstr>
      <vt:lpstr>VanillaVTI</vt:lpstr>
      <vt:lpstr>Phonics screening check </vt:lpstr>
      <vt:lpstr>In Key Stage 1, the children are assessed at the end of Year 1 using a Government Statutory Assessment Tool known as the Phonics Screening Check.   This screening check confirms whether your child has learned phonic decoding to an appropriate standard and will identify sounds needing further consolidation in Year 2.    The children will complete the check individually with Mrs Barker, our Phonics leader, who knows the children very well.   The children have already completed checks with Mrs Barker earlier in the year so this is a very familiar process for the children. </vt:lpstr>
      <vt:lpstr>The children are asked to read a mixture of real and alien nonsense words. </vt:lpstr>
      <vt:lpstr>PowerPoint Presentation</vt:lpstr>
      <vt:lpstr>PowerPoint Presentation</vt:lpstr>
      <vt:lpstr>PowerPoint Presentation</vt:lpstr>
      <vt:lpstr>We make sure that all children are happy and settled and that they have a very positive experience. </vt:lpstr>
      <vt:lpstr>Thank you for your support.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screening check</dc:title>
  <dc:creator>Mrs Bartholomew</dc:creator>
  <cp:lastModifiedBy>Mrs Bartholomew</cp:lastModifiedBy>
  <cp:revision>196</cp:revision>
  <dcterms:created xsi:type="dcterms:W3CDTF">2026-04-19T19:38:11Z</dcterms:created>
  <dcterms:modified xsi:type="dcterms:W3CDTF">2026-05-06T18:49:22Z</dcterms:modified>
</cp:coreProperties>
</file>